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9" r:id="rId6"/>
    <p:sldId id="268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17" autoAdjust="0"/>
  </p:normalViewPr>
  <p:slideViewPr>
    <p:cSldViewPr>
      <p:cViewPr varScale="1">
        <p:scale>
          <a:sx n="92" d="100"/>
          <a:sy n="92" d="100"/>
        </p:scale>
        <p:origin x="9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5F6C623E-5E94-4998-BE03-DF04EB41DFCA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5C39CD45-B9FD-46B1-83A6-7BF45F985C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6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983EB-EE3B-49E8-9008-B041C1377E7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C8011-09AD-4741-8915-042BAF06B1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187CE-E4DD-4173-9897-033247435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Autofit/>
          </a:bodyPr>
          <a:lstStyle/>
          <a:p>
            <a:pPr defTabSz="955675" fontAlgn="base">
              <a:spcBef>
                <a:spcPct val="0"/>
              </a:spcBef>
              <a:spcAft>
                <a:spcPts val="600"/>
              </a:spcAft>
            </a:pPr>
            <a:r>
              <a:rPr lang="ru-RU" sz="3600" b="1" kern="0" dirty="0">
                <a:cs typeface="Arial" charset="0"/>
              </a:rPr>
              <a:t>Наименование юридического лица</a:t>
            </a:r>
            <a:br>
              <a:rPr lang="ru-RU" sz="3600" b="1" kern="0" dirty="0">
                <a:cs typeface="Arial" charset="0"/>
              </a:rPr>
            </a:br>
            <a:r>
              <a:rPr lang="ru-RU" sz="3600" b="1" kern="0" dirty="0">
                <a:cs typeface="Arial" charset="0"/>
              </a:rPr>
              <a:t>«Наименование проекта» 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45449B-2E08-47E4-A818-A8FC2CEF3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301208"/>
            <a:ext cx="6400800" cy="1343000"/>
          </a:xfrm>
        </p:spPr>
        <p:txBody>
          <a:bodyPr>
            <a:normAutofit/>
          </a:bodyPr>
          <a:lstStyle/>
          <a:p>
            <a:pPr algn="l" defTabSz="955675" fontAlgn="base">
              <a:spcBef>
                <a:spcPct val="0"/>
              </a:spcBef>
              <a:spcAft>
                <a:spcPts val="600"/>
              </a:spcAft>
            </a:pPr>
            <a:r>
              <a:rPr lang="ru-RU" sz="2800" b="1" kern="0" dirty="0">
                <a:solidFill>
                  <a:schemeClr val="tx1"/>
                </a:solidFill>
                <a:latin typeface="+mj-lt"/>
                <a:cs typeface="Arial" charset="0"/>
              </a:rPr>
              <a:t>Инвестор проекта: </a:t>
            </a:r>
          </a:p>
          <a:p>
            <a:pPr algn="l" defTabSz="955675" fontAlgn="base">
              <a:spcBef>
                <a:spcPct val="0"/>
              </a:spcBef>
              <a:spcAft>
                <a:spcPts val="600"/>
              </a:spcAft>
            </a:pPr>
            <a:r>
              <a:rPr lang="ru-RU" sz="2800" b="1" kern="0" dirty="0">
                <a:solidFill>
                  <a:schemeClr val="tx1"/>
                </a:solidFill>
                <a:latin typeface="+mj-lt"/>
                <a:cs typeface="Arial" charset="0"/>
              </a:rPr>
              <a:t>Учредитель проекта:</a:t>
            </a:r>
          </a:p>
        </p:txBody>
      </p:sp>
      <p:pic>
        <p:nvPicPr>
          <p:cNvPr id="5" name="Рисунок 4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E58C037C-0D61-4D11-B1DE-0157770EB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272" y="299319"/>
            <a:ext cx="2304256" cy="9198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65E09E-7244-43D3-9FA5-AB3E7F46C0F7}"/>
              </a:ext>
            </a:extLst>
          </p:cNvPr>
          <p:cNvSpPr txBox="1"/>
          <p:nvPr/>
        </p:nvSpPr>
        <p:spPr>
          <a:xfrm>
            <a:off x="2411760" y="148823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55675" fontAlgn="base">
              <a:spcBef>
                <a:spcPct val="0"/>
              </a:spcBef>
              <a:spcAft>
                <a:spcPts val="600"/>
              </a:spcAft>
            </a:pPr>
            <a:r>
              <a:rPr lang="ru-RU" sz="2000" b="1" kern="0" dirty="0">
                <a:latin typeface="+mj-lt"/>
                <a:cs typeface="Arial" charset="0"/>
              </a:rPr>
              <a:t>Инвестиционный проект </a:t>
            </a:r>
          </a:p>
        </p:txBody>
      </p:sp>
    </p:spTree>
    <p:extLst>
      <p:ext uri="{BB962C8B-B14F-4D97-AF65-F5344CB8AC3E}">
        <p14:creationId xmlns:p14="http://schemas.microsoft.com/office/powerpoint/2010/main" val="210283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98D475-24ED-4C82-9799-79F1E409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/>
              <a:t>Содержание презентации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11CBCA-7742-4196-B205-5A32B2BCC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Цель инвестиционного проекта</a:t>
            </a:r>
          </a:p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Производственные показатели</a:t>
            </a:r>
          </a:p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Объем и источники финансирования</a:t>
            </a:r>
          </a:p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Структура инвестиций</a:t>
            </a:r>
          </a:p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Финансово-экономические показатели бизнес-плана</a:t>
            </a:r>
          </a:p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График реализации проекта</a:t>
            </a:r>
          </a:p>
          <a:p>
            <a:pPr marL="342900" marR="0" lvl="0" indent="-342900" algn="l" defTabSz="955675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Потребности в инженерной инфраструктуре </a:t>
            </a:r>
          </a:p>
        </p:txBody>
      </p:sp>
      <p:pic>
        <p:nvPicPr>
          <p:cNvPr id="5" name="Рисунок 4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9E4EA107-834F-4308-A3AF-60B608F15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4638"/>
            <a:ext cx="2304256" cy="9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3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99C44-EAAE-414B-BF54-274561AA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38" y="246256"/>
            <a:ext cx="6192688" cy="919881"/>
          </a:xfrm>
        </p:spPr>
        <p:txBody>
          <a:bodyPr>
            <a:noAutofit/>
          </a:bodyPr>
          <a:lstStyle/>
          <a:p>
            <a:r>
              <a:rPr lang="ru-RU" sz="1800" dirty="0"/>
              <a:t>ОЭЗ ППТ «Моглино»</a:t>
            </a:r>
            <a:br>
              <a:rPr lang="ru-RU" sz="1800" dirty="0"/>
            </a:br>
            <a:r>
              <a:rPr lang="ru-RU" sz="1800" dirty="0"/>
              <a:t>Основные показатели бизнес-плана </a:t>
            </a:r>
            <a:br>
              <a:rPr lang="ru-RU" sz="1800" dirty="0"/>
            </a:br>
            <a:r>
              <a:rPr lang="ru-RU" sz="1800" dirty="0"/>
              <a:t>ООО «Наименование юр. лица»</a:t>
            </a:r>
          </a:p>
        </p:txBody>
      </p:sp>
      <p:pic>
        <p:nvPicPr>
          <p:cNvPr id="4" name="Рисунок 3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64733A3D-881F-441D-9C53-04D43C228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4638"/>
            <a:ext cx="2304256" cy="919881"/>
          </a:xfrm>
          <a:prstGeom prst="rect">
            <a:avLst/>
          </a:prstGeom>
        </p:spPr>
      </p:pic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5650C3C5-4C24-4FAF-AB4E-7BBB104D5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62848"/>
              </p:ext>
            </p:extLst>
          </p:nvPr>
        </p:nvGraphicFramePr>
        <p:xfrm>
          <a:off x="482366" y="2676227"/>
          <a:ext cx="8438976" cy="97231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16656">
                  <a:extLst>
                    <a:ext uri="{9D8B030D-6E8A-4147-A177-3AD203B41FA5}">
                      <a16:colId xmlns:a16="http://schemas.microsoft.com/office/drawing/2014/main" val="1465225397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1564809395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3106661962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1320929144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3248978930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220539477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2025452216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1207519293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1233027725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3506942897"/>
                    </a:ext>
                  </a:extLst>
                </a:gridCol>
                <a:gridCol w="652232">
                  <a:extLst>
                    <a:ext uri="{9D8B030D-6E8A-4147-A177-3AD203B41FA5}">
                      <a16:colId xmlns:a16="http://schemas.microsoft.com/office/drawing/2014/main" val="143012318"/>
                    </a:ext>
                  </a:extLst>
                </a:gridCol>
              </a:tblGrid>
              <a:tr h="2043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Продукция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527" marR="67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1234730"/>
                  </a:ext>
                </a:extLst>
              </a:tr>
              <a:tr h="1776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6466355"/>
                  </a:ext>
                </a:extLst>
              </a:tr>
              <a:tr h="1776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042819"/>
                  </a:ext>
                </a:extLst>
              </a:tr>
              <a:tr h="1776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907994"/>
                  </a:ext>
                </a:extLst>
              </a:tr>
              <a:tr h="2192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527" marR="67527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728739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3B57FD7-5321-48E7-A585-54C64A94EB69}"/>
              </a:ext>
            </a:extLst>
          </p:cNvPr>
          <p:cNvSpPr txBox="1"/>
          <p:nvPr/>
        </p:nvSpPr>
        <p:spPr>
          <a:xfrm>
            <a:off x="395536" y="1471354"/>
            <a:ext cx="46588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charset="0"/>
              </a:rPr>
              <a:t>Проект: </a:t>
            </a:r>
            <a:r>
              <a:rPr lang="ru-RU" kern="0" dirty="0">
                <a:cs typeface="Arial" charset="0"/>
              </a:rPr>
              <a:t>производство ……</a:t>
            </a:r>
          </a:p>
          <a:p>
            <a:pPr marL="0" marR="0" lvl="0" indent="0" algn="just" defTabSz="955675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Arial" charset="0"/>
            </a:endParaRPr>
          </a:p>
        </p:txBody>
      </p:sp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9D92DE4C-964E-4CFD-940E-5A582CD7A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49671"/>
              </p:ext>
            </p:extLst>
          </p:nvPr>
        </p:nvGraphicFramePr>
        <p:xfrm>
          <a:off x="448208" y="4048317"/>
          <a:ext cx="8438976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4362">
                  <a:extLst>
                    <a:ext uri="{9D8B030D-6E8A-4147-A177-3AD203B41FA5}">
                      <a16:colId xmlns:a16="http://schemas.microsoft.com/office/drawing/2014/main" val="123882071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253837812"/>
                    </a:ext>
                  </a:extLst>
                </a:gridCol>
                <a:gridCol w="3168350">
                  <a:extLst>
                    <a:ext uri="{9D8B030D-6E8A-4147-A177-3AD203B41FA5}">
                      <a16:colId xmlns:a16="http://schemas.microsoft.com/office/drawing/2014/main" val="222102025"/>
                    </a:ext>
                  </a:extLst>
                </a:gridCol>
              </a:tblGrid>
              <a:tr h="131842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Объем финансирования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…. рублей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…%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1045431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Собственные средства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рублей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424022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Заемные средства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рублей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3635721"/>
                  </a:ext>
                </a:extLst>
              </a:tr>
            </a:tbl>
          </a:graphicData>
        </a:graphic>
      </p:graphicFrame>
      <p:graphicFrame>
        <p:nvGraphicFramePr>
          <p:cNvPr id="17" name="Таблица 13">
            <a:extLst>
              <a:ext uri="{FF2B5EF4-FFF2-40B4-BE49-F238E27FC236}">
                <a16:creationId xmlns:a16="http://schemas.microsoft.com/office/drawing/2014/main" id="{86AABBD5-39B3-4F4A-AECB-A2CDDDE1D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11687"/>
              </p:ext>
            </p:extLst>
          </p:nvPr>
        </p:nvGraphicFramePr>
        <p:xfrm>
          <a:off x="454974" y="5202875"/>
          <a:ext cx="8438976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4362">
                  <a:extLst>
                    <a:ext uri="{9D8B030D-6E8A-4147-A177-3AD203B41FA5}">
                      <a16:colId xmlns:a16="http://schemas.microsoft.com/office/drawing/2014/main" val="123882071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253837812"/>
                    </a:ext>
                  </a:extLst>
                </a:gridCol>
                <a:gridCol w="3168350">
                  <a:extLst>
                    <a:ext uri="{9D8B030D-6E8A-4147-A177-3AD203B41FA5}">
                      <a16:colId xmlns:a16="http://schemas.microsoft.com/office/drawing/2014/main" val="222102025"/>
                    </a:ext>
                  </a:extLst>
                </a:gridCol>
              </a:tblGrid>
              <a:tr h="131842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Структура инвестиций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….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…%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45431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Капитальные затраты: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24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Прочие затраты: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35721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DC97303-EFD7-4357-87B6-93D0B61561B5}"/>
              </a:ext>
            </a:extLst>
          </p:cNvPr>
          <p:cNvSpPr txBox="1"/>
          <p:nvPr/>
        </p:nvSpPr>
        <p:spPr>
          <a:xfrm>
            <a:off x="395536" y="2210225"/>
            <a:ext cx="46177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55675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ru-RU" sz="1400" b="1" kern="0" dirty="0">
                <a:cs typeface="Arial" charset="0"/>
              </a:rPr>
              <a:t>Производственные показатели проекта: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AFA2170-757B-4FE6-9085-EE3365F5D59C}"/>
              </a:ext>
            </a:extLst>
          </p:cNvPr>
          <p:cNvCxnSpPr/>
          <p:nvPr/>
        </p:nvCxnSpPr>
        <p:spPr>
          <a:xfrm>
            <a:off x="539552" y="5085184"/>
            <a:ext cx="8347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474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99C44-EAAE-414B-BF54-274561AA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45" y="205424"/>
            <a:ext cx="6192688" cy="919881"/>
          </a:xfrm>
        </p:spPr>
        <p:txBody>
          <a:bodyPr>
            <a:noAutofit/>
          </a:bodyPr>
          <a:lstStyle/>
          <a:p>
            <a:r>
              <a:rPr lang="ru-RU" sz="1800" dirty="0"/>
              <a:t>ОЭЗ ППТ «Моглино»</a:t>
            </a:r>
            <a:br>
              <a:rPr lang="ru-RU" sz="1800" dirty="0"/>
            </a:br>
            <a:r>
              <a:rPr lang="ru-RU" sz="1800" dirty="0"/>
              <a:t>Основные показатели бизнес-плана </a:t>
            </a:r>
            <a:br>
              <a:rPr lang="ru-RU" sz="1800" dirty="0"/>
            </a:br>
            <a:r>
              <a:rPr lang="ru-RU" sz="1800" dirty="0"/>
              <a:t>ООО «Наименование юр. лица»</a:t>
            </a:r>
          </a:p>
        </p:txBody>
      </p:sp>
      <p:pic>
        <p:nvPicPr>
          <p:cNvPr id="4" name="Рисунок 3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64733A3D-881F-441D-9C53-04D43C228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4638"/>
            <a:ext cx="2304256" cy="9198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7A96645-51D8-4A90-A8B3-4ACEF150FB16}"/>
              </a:ext>
            </a:extLst>
          </p:cNvPr>
          <p:cNvSpPr txBox="1"/>
          <p:nvPr/>
        </p:nvSpPr>
        <p:spPr>
          <a:xfrm>
            <a:off x="323528" y="4005064"/>
            <a:ext cx="59321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kern="0" dirty="0">
                <a:cs typeface="Arial" charset="0"/>
              </a:rPr>
              <a:t>Основные показатели экономической эффективности проекта: 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7F55FCDA-8B7F-4569-83DE-259C58396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975470"/>
              </p:ext>
            </p:extLst>
          </p:nvPr>
        </p:nvGraphicFramePr>
        <p:xfrm>
          <a:off x="395536" y="4437112"/>
          <a:ext cx="8416380" cy="144925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597914">
                  <a:extLst>
                    <a:ext uri="{9D8B030D-6E8A-4147-A177-3AD203B41FA5}">
                      <a16:colId xmlns:a16="http://schemas.microsoft.com/office/drawing/2014/main" val="833787118"/>
                    </a:ext>
                  </a:extLst>
                </a:gridCol>
                <a:gridCol w="1090718">
                  <a:extLst>
                    <a:ext uri="{9D8B030D-6E8A-4147-A177-3AD203B41FA5}">
                      <a16:colId xmlns:a16="http://schemas.microsoft.com/office/drawing/2014/main" val="875009149"/>
                    </a:ext>
                  </a:extLst>
                </a:gridCol>
                <a:gridCol w="2727748">
                  <a:extLst>
                    <a:ext uri="{9D8B030D-6E8A-4147-A177-3AD203B41FA5}">
                      <a16:colId xmlns:a16="http://schemas.microsoft.com/office/drawing/2014/main" val="2725441901"/>
                    </a:ext>
                  </a:extLst>
                </a:gridCol>
              </a:tblGrid>
              <a:tr h="350886">
                <a:tc>
                  <a:txBody>
                    <a:bodyPr/>
                    <a:lstStyle/>
                    <a:p>
                      <a:pPr indent="-252095" algn="l"/>
                      <a:r>
                        <a:rPr lang="ru-RU" sz="1400" dirty="0">
                          <a:effectLst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 изм.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52095" algn="ctr"/>
                      <a:r>
                        <a:rPr lang="ru-RU" sz="1400">
                          <a:effectLst/>
                        </a:rPr>
                        <a:t>значение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2082160"/>
                  </a:ext>
                </a:extLst>
              </a:tr>
              <a:tr h="366123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Горизонт планирования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4311388"/>
                  </a:ext>
                </a:extLst>
              </a:tr>
              <a:tr h="366123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Чистый дисконтированный доход (</a:t>
                      </a:r>
                      <a:r>
                        <a:rPr lang="en-US" sz="1400" dirty="0">
                          <a:effectLst/>
                        </a:rPr>
                        <a:t>NPV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млн. руб.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6450219"/>
                  </a:ext>
                </a:extLst>
              </a:tr>
              <a:tr h="366123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Внутренняя норма доходности (</a:t>
                      </a:r>
                      <a:r>
                        <a:rPr lang="en-US" sz="1400" dirty="0">
                          <a:effectLst/>
                        </a:rPr>
                        <a:t>IRR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3167818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6F635948-E8EB-41B7-B0F7-1B38434B6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06323"/>
              </p:ext>
            </p:extLst>
          </p:nvPr>
        </p:nvGraphicFramePr>
        <p:xfrm>
          <a:off x="395536" y="1975972"/>
          <a:ext cx="8416380" cy="167968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86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697200746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2525147865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360676684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580736293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val="3567807547"/>
                    </a:ext>
                  </a:extLst>
                </a:gridCol>
              </a:tblGrid>
              <a:tr h="2425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Показатель/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61195" marR="611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46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Выручка, тыс. руб.</a:t>
                      </a:r>
                    </a:p>
                  </a:txBody>
                  <a:tcPr marL="61195" marR="61195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30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Чистая прибыль, тыс. руб.</a:t>
                      </a:r>
                    </a:p>
                  </a:txBody>
                  <a:tcPr marL="61195" marR="61195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Налоговые отчисления, тыс. руб.</a:t>
                      </a:r>
                    </a:p>
                  </a:txBody>
                  <a:tcPr marL="61195" marR="61195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5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рабочих мест, чел.</a:t>
                      </a:r>
                    </a:p>
                  </a:txBody>
                  <a:tcPr marL="61195" marR="6119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54F3DC26-B8D7-47D4-B65E-F2719F5A42F7}"/>
              </a:ext>
            </a:extLst>
          </p:cNvPr>
          <p:cNvSpPr txBox="1"/>
          <p:nvPr/>
        </p:nvSpPr>
        <p:spPr>
          <a:xfrm>
            <a:off x="368052" y="1472536"/>
            <a:ext cx="58876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dirty="0">
                <a:cs typeface="Arial" charset="0"/>
              </a:rPr>
              <a:t>Финансово-экономические показатели проекта:</a:t>
            </a:r>
          </a:p>
        </p:txBody>
      </p:sp>
    </p:spTree>
    <p:extLst>
      <p:ext uri="{BB962C8B-B14F-4D97-AF65-F5344CB8AC3E}">
        <p14:creationId xmlns:p14="http://schemas.microsoft.com/office/powerpoint/2010/main" val="41400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99C44-EAAE-414B-BF54-274561AA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38" y="174747"/>
            <a:ext cx="6192688" cy="919881"/>
          </a:xfrm>
        </p:spPr>
        <p:txBody>
          <a:bodyPr>
            <a:noAutofit/>
          </a:bodyPr>
          <a:lstStyle/>
          <a:p>
            <a:r>
              <a:rPr lang="ru-RU" sz="1800" dirty="0"/>
              <a:t>ОЭЗ ППТ «Моглино»</a:t>
            </a:r>
            <a:br>
              <a:rPr lang="ru-RU" sz="1800" dirty="0"/>
            </a:br>
            <a:r>
              <a:rPr lang="ru-RU" sz="1800" dirty="0"/>
              <a:t>Основные показатели бизнес-плана </a:t>
            </a:r>
            <a:br>
              <a:rPr lang="ru-RU" sz="1800" dirty="0"/>
            </a:br>
            <a:r>
              <a:rPr lang="ru-RU" sz="1800" dirty="0"/>
              <a:t>ООО «Наименование юр. лица»</a:t>
            </a:r>
          </a:p>
        </p:txBody>
      </p:sp>
      <p:pic>
        <p:nvPicPr>
          <p:cNvPr id="4" name="Рисунок 3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64733A3D-881F-441D-9C53-04D43C228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4638"/>
            <a:ext cx="2304256" cy="919881"/>
          </a:xfrm>
          <a:prstGeom prst="rect">
            <a:avLst/>
          </a:prstGeom>
        </p:spPr>
      </p:pic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9D92DE4C-964E-4CFD-940E-5A582CD7A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199840"/>
              </p:ext>
            </p:extLst>
          </p:nvPr>
        </p:nvGraphicFramePr>
        <p:xfrm>
          <a:off x="453504" y="3633192"/>
          <a:ext cx="8178551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379">
                  <a:extLst>
                    <a:ext uri="{9D8B030D-6E8A-4147-A177-3AD203B41FA5}">
                      <a16:colId xmlns:a16="http://schemas.microsoft.com/office/drawing/2014/main" val="1238820714"/>
                    </a:ext>
                  </a:extLst>
                </a:gridCol>
                <a:gridCol w="5236640">
                  <a:extLst>
                    <a:ext uri="{9D8B030D-6E8A-4147-A177-3AD203B41FA5}">
                      <a16:colId xmlns:a16="http://schemas.microsoft.com/office/drawing/2014/main" val="491243737"/>
                    </a:ext>
                  </a:extLst>
                </a:gridCol>
                <a:gridCol w="2340532">
                  <a:extLst>
                    <a:ext uri="{9D8B030D-6E8A-4147-A177-3AD203B41FA5}">
                      <a16:colId xmlns:a16="http://schemas.microsoft.com/office/drawing/2014/main" val="2253837812"/>
                    </a:ext>
                  </a:extLst>
                </a:gridCol>
              </a:tblGrid>
              <a:tr h="131842">
                <a:tc gridSpan="2"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Общая требуемая площадь земельного участка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… Га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1045431"/>
                  </a:ext>
                </a:extLst>
              </a:tr>
              <a:tr h="131842">
                <a:tc gridSpan="2"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Параметры зданий и помещений: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м2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424022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Производственные помещения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м2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3635721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Складские помещения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м2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9277808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Офисные помещения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…. м2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5092968"/>
                  </a:ext>
                </a:extLst>
              </a:tr>
            </a:tbl>
          </a:graphicData>
        </a:graphic>
      </p:graphicFrame>
      <p:graphicFrame>
        <p:nvGraphicFramePr>
          <p:cNvPr id="17" name="Таблица 13">
            <a:extLst>
              <a:ext uri="{FF2B5EF4-FFF2-40B4-BE49-F238E27FC236}">
                <a16:creationId xmlns:a16="http://schemas.microsoft.com/office/drawing/2014/main" id="{86AABBD5-39B3-4F4A-AECB-A2CDDDE1D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531221"/>
              </p:ext>
            </p:extLst>
          </p:nvPr>
        </p:nvGraphicFramePr>
        <p:xfrm>
          <a:off x="464660" y="5190030"/>
          <a:ext cx="8438976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4362">
                  <a:extLst>
                    <a:ext uri="{9D8B030D-6E8A-4147-A177-3AD203B41FA5}">
                      <a16:colId xmlns:a16="http://schemas.microsoft.com/office/drawing/2014/main" val="1238820714"/>
                    </a:ext>
                  </a:extLst>
                </a:gridCol>
                <a:gridCol w="5544614">
                  <a:extLst>
                    <a:ext uri="{9D8B030D-6E8A-4147-A177-3AD203B41FA5}">
                      <a16:colId xmlns:a16="http://schemas.microsoft.com/office/drawing/2014/main" val="2253837812"/>
                    </a:ext>
                  </a:extLst>
                </a:gridCol>
              </a:tblGrid>
              <a:tr h="131842">
                <a:tc gridSpan="2"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Потребности в инженерной инфраструктуре: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45431"/>
                  </a:ext>
                </a:extLst>
              </a:tr>
              <a:tr h="131842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Электроэнергия: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 МВт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24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Водоснабжение: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 м3/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сут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35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Водоотведение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… м3/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сут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568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Газоснабжение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нм3/час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196430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DC97303-EFD7-4357-87B6-93D0B61561B5}"/>
              </a:ext>
            </a:extLst>
          </p:cNvPr>
          <p:cNvSpPr txBox="1"/>
          <p:nvPr/>
        </p:nvSpPr>
        <p:spPr>
          <a:xfrm>
            <a:off x="428938" y="1294069"/>
            <a:ext cx="46423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55675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ru-RU" sz="1400" b="1" kern="0" dirty="0">
                <a:cs typeface="Arial" charset="0"/>
              </a:rPr>
              <a:t>График реализации проекта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AFA2170-757B-4FE6-9085-EE3365F5D59C}"/>
              </a:ext>
            </a:extLst>
          </p:cNvPr>
          <p:cNvCxnSpPr>
            <a:cxnSpLocks/>
          </p:cNvCxnSpPr>
          <p:nvPr/>
        </p:nvCxnSpPr>
        <p:spPr>
          <a:xfrm>
            <a:off x="544848" y="5173611"/>
            <a:ext cx="8010284" cy="32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827457F-6D1A-4687-B010-0B70C7C6C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391759"/>
              </p:ext>
            </p:extLst>
          </p:nvPr>
        </p:nvGraphicFramePr>
        <p:xfrm>
          <a:off x="484335" y="1620540"/>
          <a:ext cx="8090472" cy="18720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4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9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9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Этапы реализации проекта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Проектирование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Экспертиза проектной документации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Строительство Завода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Монтаж оборудования и пуско-наладка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Выпуск опытной промышленной серии и изучение стабильности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(+подготовка документов для регистрации и сертификации)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Старт сбытовой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47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A211A-D1FF-424F-B95A-457F7770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95316"/>
            <a:ext cx="7772400" cy="432048"/>
          </a:xfrm>
        </p:spPr>
        <p:txBody>
          <a:bodyPr>
            <a:normAutofit fontScale="90000"/>
          </a:bodyPr>
          <a:lstStyle/>
          <a:p>
            <a:pPr marR="0" lvl="0" defTabSz="955675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lang="ru-RU" sz="1800" kern="0" dirty="0">
                <a:latin typeface="+mn-lt"/>
                <a:cs typeface="Arial" charset="0"/>
              </a:rPr>
              <a:t>Докладчики:</a:t>
            </a:r>
            <a:br>
              <a:rPr kumimoji="0" lang="ru-RU" sz="1600" b="1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6F70CA-9394-429B-BC58-830393D60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844824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chemeClr val="tx1"/>
                </a:solidFill>
              </a:rPr>
              <a:t>Спасибо за внимание!</a:t>
            </a:r>
          </a:p>
        </p:txBody>
      </p:sp>
      <p:pic>
        <p:nvPicPr>
          <p:cNvPr id="5" name="Рисунок 4" descr="Изображение выглядит как еда&#10;&#10;Автоматически созданное описание">
            <a:extLst>
              <a:ext uri="{FF2B5EF4-FFF2-40B4-BE49-F238E27FC236}">
                <a16:creationId xmlns:a16="http://schemas.microsoft.com/office/drawing/2014/main" id="{ED82BDDA-BE8F-4AC0-AC4C-BF4FDF881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4638"/>
            <a:ext cx="2304256" cy="9198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C81C27-FACC-4CA2-ACF0-DFED512B3F4C}"/>
              </a:ext>
            </a:extLst>
          </p:cNvPr>
          <p:cNvSpPr txBox="1"/>
          <p:nvPr/>
        </p:nvSpPr>
        <p:spPr>
          <a:xfrm>
            <a:off x="685800" y="4654150"/>
            <a:ext cx="568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800" b="1" kern="0" cap="none" dirty="0">
                <a:latin typeface="+mn-lt"/>
                <a:cs typeface="Arial" charset="0"/>
              </a:rPr>
              <a:t>Представитель Инвестора</a:t>
            </a:r>
            <a:br>
              <a:rPr lang="ru-RU" sz="4400" kern="0" dirty="0">
                <a:solidFill>
                  <a:schemeClr val="accent1">
                    <a:lumMod val="75000"/>
                  </a:schemeClr>
                </a:solidFill>
                <a:latin typeface="Calibri"/>
                <a:cs typeface="Arial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6911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3151</TotalTime>
  <Words>324</Words>
  <Application>Microsoft Office PowerPoint</Application>
  <PresentationFormat>Экран (4:3)</PresentationFormat>
  <Paragraphs>112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Наименование юридического лица «Наименование проекта» </vt:lpstr>
      <vt:lpstr>Содержание презентации</vt:lpstr>
      <vt:lpstr>ОЭЗ ППТ «Моглино» Основные показатели бизнес-плана  ООО «Наименование юр. лица»</vt:lpstr>
      <vt:lpstr>ОЭЗ ППТ «Моглино» Основные показатели бизнес-плана  ООО «Наименование юр. лица»</vt:lpstr>
      <vt:lpstr>ОЭЗ ППТ «Моглино» Основные показатели бизнес-плана  ООО «Наименование юр. лица»</vt:lpstr>
      <vt:lpstr>Докладчики: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Забарная Екатерина Валерьевна</dc:creator>
  <cp:lastModifiedBy>Sergei Dutov</cp:lastModifiedBy>
  <cp:revision>535</cp:revision>
  <cp:lastPrinted>2020-02-06T06:06:53Z</cp:lastPrinted>
  <dcterms:created xsi:type="dcterms:W3CDTF">2014-11-17T11:43:13Z</dcterms:created>
  <dcterms:modified xsi:type="dcterms:W3CDTF">2023-11-23T08:27:19Z</dcterms:modified>
</cp:coreProperties>
</file>