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06596-B51C-44F3-AADD-55A7087FEA3E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80ED1-7B42-4D87-B737-93FCCF5D6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89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116C7-1DBF-430F-8B81-01DD80934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E01BF9-FFA9-4ACB-ABF1-7D4C65D1C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54FB77-4620-41D3-98B3-997D7C2C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9ED6-054E-4B79-841A-F61F754BA126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C418E9-F974-4202-A485-00F264D6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388B94-C34E-4049-B80A-5016CAF2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4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1AE8D-3AAA-4C3C-BF36-4244C1FE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FABBD9-6201-4C75-9727-CF1005C1B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95A6FE-5978-4013-AD4D-A9916184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3270-B9B5-4D33-B85E-F6986C0C9D7D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97EF5-E474-4EFB-9F3D-18E5F5D7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3563C3-916C-4C7E-A5B0-D41A90FC1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49FE9D-12E4-4875-A80B-1858E4111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803673-0DE4-44D9-99B5-DFBE5F43F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3088EA-7D7A-4346-8A83-E9DE3079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263A-FABB-467E-B2DA-7865F859EDCE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8CACD6-6ECB-476B-80A4-E2FDC38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2FA4EA-271F-4C7F-9F71-5DAAAE6E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77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7DBEE-05AE-4677-99D2-6B68C6A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620401-A4F1-4102-B0C5-4FEB6CCCA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FFDA61-185E-4730-8A61-A113521F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1A36-AAB3-4371-AA83-3BB600FD82BF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31ED66-FE53-47A6-9C7C-55A13C0A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4950A-1A3E-4F55-831A-BD47B13E1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9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100BF-A733-4A46-8808-831122D49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37E56C-5607-4B35-9FDA-F38FCE13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7343F-4A6F-4194-B5BE-66B01A860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7F6A-257A-4276-83B4-E134CB92D66A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B48B1F-3543-4C72-9DED-D3889322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409302-A0D8-405E-8E44-E3B68C29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01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896D34-FA1C-469A-859A-49B3F9A59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F879F-9006-4589-9E71-7E51BF9AE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DE602F-1FBA-4FB9-9108-0092F1215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FFBA0-F471-4B48-A45B-2733C6BB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E5710-377C-46A9-857A-799D9441EC84}" type="datetime1">
              <a:rPr lang="ru-RU" smtClean="0"/>
              <a:t>15.07.2025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57C326-364C-4724-ADC9-0E2E24FA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47CE1A-1BE6-470B-83B0-30C5A5F7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9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0207F-28DF-4EB9-81C0-898078D3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D6F475-9B6F-40AE-93B9-C42BCD238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083B4E-79F4-404E-A959-B8C6E4C87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AC6B67-61CC-475F-9D00-1C39777D8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A8EF3B8-AA10-4256-B6EB-AF16FB6BE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7C7570-2DB9-48F3-A4D9-31591A5AB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F646-EB42-4A3B-BCC5-7CA8D5D6479C}" type="datetime1">
              <a:rPr lang="ru-RU" smtClean="0"/>
              <a:t>15.07.2025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DF8396-AD81-4704-AD70-E2FE48F2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E07F73-477E-4E84-8A77-90358FC55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7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50FE6-2035-43E7-A133-46BD5242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660C871-3EF4-4C51-95EA-E42D06FCC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99BB-0233-49A0-8EE1-92D0854758C6}" type="datetime1">
              <a:rPr lang="ru-RU" smtClean="0"/>
              <a:t>15.07.2025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145233-9715-4CDB-BBE9-A4767EC7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3160896-446D-4063-8128-EEC21BC8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9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ECBE867-BAE7-4487-9F33-043C47A9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E276-7F34-48A8-A632-46668EDE351B}" type="datetime1">
              <a:rPr lang="ru-RU" smtClean="0"/>
              <a:t>15.07.2025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29B46C-FE91-4CD7-B07A-E5F09EC6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D95C146-BAB2-41E3-9191-CD2521A5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69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F73BE-7744-4DF9-AFB0-0AD9AEFC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5CE2B5-2318-41AE-AC0B-212F54657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8E099A-1254-4CE0-8D70-D899C46C1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462E74-F481-4F46-A0C3-836CFD69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E61E-06F9-4D57-BEFA-5E3C55FA6181}" type="datetime1">
              <a:rPr lang="ru-RU" smtClean="0"/>
              <a:t>15.07.2025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2A246B-5405-462F-B184-D43BC63A7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BB5D6C-E1FA-4D85-B9EE-4A1046FA5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549E0-B15F-41CC-A96E-C1F6ED41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E3BA09-6A21-4892-A187-B82C5AA1B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C787A2-5022-47F8-994F-CC9A39781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8754CC-C13F-4041-BB94-8D8D469B8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D7EB-3763-43D7-BA81-6076C0573756}" type="datetime1">
              <a:rPr lang="ru-RU" smtClean="0"/>
              <a:t>15.07.2025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E71525-AE20-4F27-9F72-FFA740ED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ООО «Термохольтц»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AF1C03-874B-4FB1-92AD-1C836885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9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B2EBF-D480-4C4C-A728-70C4F3E3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4B4546-137B-47B6-A41A-18D60D37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7F1365-0038-4896-9259-5827A9EF8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268C-C905-49FB-B96A-816B79BE7C0D}" type="datetime1">
              <a:rPr lang="ru-RU" smtClean="0"/>
              <a:t>15.07.2025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70C62-79F2-406E-B778-09D275918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ООО «Термохольтц»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E1EC7-4517-4D93-9B26-14F0E7B62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C21A-D62C-457E-9F2F-C0AE05F12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5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45930-E77C-4101-AFE2-C3997E3C1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3123" y="1499287"/>
            <a:ext cx="5224030" cy="2889114"/>
          </a:xfrm>
        </p:spPr>
        <p:txBody>
          <a:bodyPr anchor="b">
            <a:normAutofit/>
          </a:bodyPr>
          <a:lstStyle/>
          <a:p>
            <a:r>
              <a:rPr lang="ru-RU" sz="3300" dirty="0">
                <a:solidFill>
                  <a:schemeClr val="bg1"/>
                </a:solidFill>
                <a:latin typeface="+mn-lt"/>
              </a:rPr>
              <a:t>Проект производства ___________</a:t>
            </a:r>
            <a:br>
              <a:rPr lang="ru-RU" sz="3300" dirty="0">
                <a:solidFill>
                  <a:schemeClr val="bg1"/>
                </a:solidFill>
                <a:latin typeface="+mn-lt"/>
              </a:rPr>
            </a:br>
            <a:r>
              <a:rPr lang="ru-RU" sz="3300" dirty="0">
                <a:solidFill>
                  <a:schemeClr val="bg1"/>
                </a:solidFill>
                <a:latin typeface="+mn-lt"/>
              </a:rPr>
              <a:t>на территории ОЭЗ ППТ «Моглино»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87A043-2803-4F90-AF03-4BC0ECFBFC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>
                <a:solidFill>
                  <a:schemeClr val="bg1"/>
                </a:solidFill>
              </a:rPr>
              <a:t>ООО «    ___________   »</a:t>
            </a:r>
          </a:p>
          <a:p>
            <a:pPr algn="l"/>
            <a:r>
              <a:rPr lang="ru-RU" sz="2000" dirty="0">
                <a:solidFill>
                  <a:schemeClr val="bg1"/>
                </a:solidFill>
              </a:rPr>
              <a:t>дата</a:t>
            </a:r>
          </a:p>
          <a:p>
            <a:pPr algn="l"/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D624B-0DF1-4CCA-A7DF-AD3B67FE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8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Производственные мощности и рабочие места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2A2DEC-D916-4C2D-B8A2-910C148B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6904"/>
            <a:ext cx="10515600" cy="44175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Параметры зданий и помещений: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dirty="0"/>
              <a:t>Производственное здание </a:t>
            </a:r>
            <a:r>
              <a:rPr lang="ru-RU" dirty="0"/>
              <a:t>-</a:t>
            </a:r>
          </a:p>
          <a:p>
            <a:pPr marL="0" indent="0" algn="just">
              <a:buNone/>
            </a:pPr>
            <a:r>
              <a:rPr lang="ru-RU" b="1" dirty="0"/>
              <a:t>Складские площади </a:t>
            </a:r>
            <a:r>
              <a:rPr lang="ru-RU" dirty="0"/>
              <a:t>– </a:t>
            </a:r>
          </a:p>
          <a:p>
            <a:pPr marL="0" indent="0" algn="just">
              <a:buNone/>
            </a:pPr>
            <a:r>
              <a:rPr lang="ru-RU" b="1" dirty="0"/>
              <a:t>Офисные площади</a:t>
            </a:r>
            <a:r>
              <a:rPr lang="ru-RU" dirty="0"/>
              <a:t> –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Планируемый режим работы производства – </a:t>
            </a:r>
            <a:r>
              <a:rPr lang="ru-RU" b="1" dirty="0"/>
              <a:t>смен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Количество создаваемых рабочих мест –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3060D1-FB7D-4655-AACF-8E66BCCC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1FD100-334E-4407-961E-D07DCC86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9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5E133-115D-4054-8E6E-9ECDF027C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Срок окупаемости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154D7C-7123-4BB9-89BA-DA312FBC5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047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Простой срок окупаемости инвестиций  - года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Дисконтированный срок окупаемости –лет.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F90280-5472-4041-A0A1-8C1C4603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7A995D-7292-43AB-8B8E-BB3F70EC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557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D1FBC7-18C9-420A-AB38-16BE7CE0B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600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Спасибо за внимание !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5646CA-8B2A-44CE-B816-2B7A73A4F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0232" y="599325"/>
            <a:ext cx="548640" cy="548640"/>
          </a:xfrm>
          <a:prstGeom prst="ellipse">
            <a:avLst/>
          </a:prstGeom>
          <a:solidFill>
            <a:srgbClr val="8B8D4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fld id="{24EAC21A-D62C-457E-9F2F-C0AE05F12ED6}" type="slidenum">
              <a:rPr lang="en-US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12</a:t>
            </a:fld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6F913F5-6FA9-49BD-89BC-642B2D1E8F1D}"/>
              </a:ext>
            </a:extLst>
          </p:cNvPr>
          <p:cNvSpPr txBox="1">
            <a:spLocks/>
          </p:cNvSpPr>
          <p:nvPr/>
        </p:nvSpPr>
        <p:spPr>
          <a:xfrm>
            <a:off x="6658044" y="2871982"/>
            <a:ext cx="5006336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  <a:ea typeface="+mn-ea"/>
                <a:cs typeface="+mn-cs"/>
              </a:rPr>
              <a:t>ООО «</a:t>
            </a:r>
            <a:r>
              <a:rPr lang="ru-RU" sz="1800" dirty="0">
                <a:latin typeface="+mn-lt"/>
                <a:ea typeface="+mn-ea"/>
                <a:cs typeface="+mn-cs"/>
              </a:rPr>
              <a:t>__________</a:t>
            </a:r>
            <a:r>
              <a:rPr lang="en-US" sz="1800" dirty="0">
                <a:latin typeface="+mn-lt"/>
                <a:ea typeface="+mn-ea"/>
                <a:cs typeface="+mn-cs"/>
              </a:rPr>
              <a:t>»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  <a:ea typeface="+mn-ea"/>
                <a:cs typeface="+mn-cs"/>
              </a:rPr>
              <a:t>Директор</a:t>
            </a:r>
            <a:r>
              <a:rPr lang="en-US" sz="1800" dirty="0"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AD0394-B0F1-4E31-B0F9-F5625CBF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7173" y="6199632"/>
            <a:ext cx="500633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 dirty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ООО «</a:t>
            </a:r>
            <a:r>
              <a:rPr lang="ru-RU" sz="1100" kern="1200" dirty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_______________</a:t>
            </a:r>
            <a:r>
              <a:rPr lang="en-US" sz="1100" kern="1200" dirty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107039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0C548-5BC3-4557-8C91-B5EFAB2C8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производства _____________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3AE821-0560-4722-B0B0-392D95999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7439929" cy="3450613"/>
          </a:xfrm>
        </p:spPr>
        <p:txBody>
          <a:bodyPr anchor="ctr">
            <a:normAutofit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/>
              <a:t>Реализация проекта предполагает строительство завода по производству _________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/>
              <a:t>Завод планируется построить в особой экономической зоне промышленно-производственного типа «Моглино», Псковская область в ______ этапов.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/>
              <a:t>Этап 1: описание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/>
              <a:t>Этап 2: описание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/>
              <a:t>Площадь арендных площадей _______________, земельного участка __________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FFD9E4-8437-4883-9DBA-EB1F1B3F4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3859" y="6356350"/>
            <a:ext cx="4894169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ru-RU" sz="1050">
                <a:solidFill>
                  <a:schemeClr val="tx1">
                    <a:lumMod val="75000"/>
                    <a:lumOff val="25000"/>
                  </a:schemeClr>
                </a:solidFill>
              </a:rPr>
              <a:t>ООО «Термохольтц»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8B8D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BCC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A28334-EC12-4F75-936F-F7357168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4EAC21A-D62C-457E-9F2F-C0AE05F12ED6}" type="slidenum">
              <a:rPr lang="ru-RU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7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BCFBDE-714C-4294-BB29-CE3E89EFB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r>
              <a:rPr lang="ru-RU" dirty="0"/>
              <a:t>	Этапы и сроки реализации проекта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D7E100D-57FB-4D70-8FE3-BD2835484C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993282"/>
              </p:ext>
            </p:extLst>
          </p:nvPr>
        </p:nvGraphicFramePr>
        <p:xfrm>
          <a:off x="1149288" y="1319562"/>
          <a:ext cx="9485309" cy="4004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3032">
                  <a:extLst>
                    <a:ext uri="{9D8B030D-6E8A-4147-A177-3AD203B41FA5}">
                      <a16:colId xmlns:a16="http://schemas.microsoft.com/office/drawing/2014/main" val="662729676"/>
                    </a:ext>
                  </a:extLst>
                </a:gridCol>
                <a:gridCol w="3825978">
                  <a:extLst>
                    <a:ext uri="{9D8B030D-6E8A-4147-A177-3AD203B41FA5}">
                      <a16:colId xmlns:a16="http://schemas.microsoft.com/office/drawing/2014/main" val="2064972902"/>
                    </a:ext>
                  </a:extLst>
                </a:gridCol>
                <a:gridCol w="2046299">
                  <a:extLst>
                    <a:ext uri="{9D8B030D-6E8A-4147-A177-3AD203B41FA5}">
                      <a16:colId xmlns:a16="http://schemas.microsoft.com/office/drawing/2014/main" val="2871041599"/>
                    </a:ext>
                  </a:extLst>
                </a:gridCol>
              </a:tblGrid>
              <a:tr h="11620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Этап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Период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36500"/>
                  </a:ext>
                </a:extLst>
              </a:tr>
              <a:tr h="93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окончание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9965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Проектирование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01.09.2025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4703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Экспертиза проектной документации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01.02.2026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096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Строительство Завода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01.02.2026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933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Строительство объектов внутриплощадочной инфраструктуры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01.02.2026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16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Монтаж оборудования, пусконаладочные работы, тестовое производство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01.12.2026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944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Старт производственно-сбытовой деятельности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01.01.2027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31768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43978D-F93E-4090-9EB5-5DA46D1B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4912DE-298D-4076-8D10-2683A86B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67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45D5B-36E5-4CD9-A48A-AD917A68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154" y="493706"/>
            <a:ext cx="9603275" cy="44652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Производимая продукция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90EC10-8956-4365-A9C0-0A036136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5F1FDB-5E4F-450A-B9C3-42329DDC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4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842AF59-0739-4004-864C-D5AE362FEE70}"/>
              </a:ext>
            </a:extLst>
          </p:cNvPr>
          <p:cNvSpPr/>
          <p:nvPr/>
        </p:nvSpPr>
        <p:spPr>
          <a:xfrm>
            <a:off x="4600576" y="2613646"/>
            <a:ext cx="69532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продукции, фото</a:t>
            </a:r>
            <a:endParaRPr lang="ru-RU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94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A2C56-0721-40D8-869D-7DEBD219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Плановые объемы производства продукции ООО «__________»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0775BA0-CC9C-4D48-B8DF-0D343626E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507881"/>
              </p:ext>
            </p:extLst>
          </p:nvPr>
        </p:nvGraphicFramePr>
        <p:xfrm>
          <a:off x="691551" y="2077186"/>
          <a:ext cx="10515600" cy="1707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430">
                  <a:extLst>
                    <a:ext uri="{9D8B030D-6E8A-4147-A177-3AD203B41FA5}">
                      <a16:colId xmlns:a16="http://schemas.microsoft.com/office/drawing/2014/main" val="682320203"/>
                    </a:ext>
                  </a:extLst>
                </a:gridCol>
                <a:gridCol w="1290876">
                  <a:extLst>
                    <a:ext uri="{9D8B030D-6E8A-4147-A177-3AD203B41FA5}">
                      <a16:colId xmlns:a16="http://schemas.microsoft.com/office/drawing/2014/main" val="1857804414"/>
                    </a:ext>
                  </a:extLst>
                </a:gridCol>
                <a:gridCol w="1391582">
                  <a:extLst>
                    <a:ext uri="{9D8B030D-6E8A-4147-A177-3AD203B41FA5}">
                      <a16:colId xmlns:a16="http://schemas.microsoft.com/office/drawing/2014/main" val="2058350769"/>
                    </a:ext>
                  </a:extLst>
                </a:gridCol>
                <a:gridCol w="1215804">
                  <a:extLst>
                    <a:ext uri="{9D8B030D-6E8A-4147-A177-3AD203B41FA5}">
                      <a16:colId xmlns:a16="http://schemas.microsoft.com/office/drawing/2014/main" val="3597358855"/>
                    </a:ext>
                  </a:extLst>
                </a:gridCol>
                <a:gridCol w="1360454">
                  <a:extLst>
                    <a:ext uri="{9D8B030D-6E8A-4147-A177-3AD203B41FA5}">
                      <a16:colId xmlns:a16="http://schemas.microsoft.com/office/drawing/2014/main" val="1581701224"/>
                    </a:ext>
                  </a:extLst>
                </a:gridCol>
                <a:gridCol w="1360454">
                  <a:extLst>
                    <a:ext uri="{9D8B030D-6E8A-4147-A177-3AD203B41FA5}">
                      <a16:colId xmlns:a16="http://schemas.microsoft.com/office/drawing/2014/main" val="17986451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Объем производства продукции</a:t>
                      </a:r>
                      <a:b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2025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2026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2027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2028 год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2029 год и далее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1948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продукции</a:t>
                      </a: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8 470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8 470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8 470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8 470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8 470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9843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5 930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5 930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5 930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5 930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5 930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0049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6 535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6 535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6 535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6 535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6 535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779181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854100-EF3E-418B-8B9B-B471CF0A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86F8FC-A4DD-4E09-AA2B-B544EC98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3DDB668-DE75-4A1D-A480-CA685AEABE9C}"/>
              </a:ext>
            </a:extLst>
          </p:cNvPr>
          <p:cNvSpPr/>
          <p:nvPr/>
        </p:nvSpPr>
        <p:spPr>
          <a:xfrm>
            <a:off x="691551" y="4294872"/>
            <a:ext cx="10094343" cy="129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Модульная конструкция производственной линии предусматривает возможность дальнейшего развития проекта путем этапной реализации программы развития производства с увеличением объемов производства до 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67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BDF82-F63B-4705-B38E-31C7874C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7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Осуществляемые инвестиции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6E1EE16B-0B0D-4A28-8533-D717FDC7CA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780461"/>
              </p:ext>
            </p:extLst>
          </p:nvPr>
        </p:nvGraphicFramePr>
        <p:xfrm>
          <a:off x="655077" y="979380"/>
          <a:ext cx="10811738" cy="2419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4794">
                  <a:extLst>
                    <a:ext uri="{9D8B030D-6E8A-4147-A177-3AD203B41FA5}">
                      <a16:colId xmlns:a16="http://schemas.microsoft.com/office/drawing/2014/main" val="168851287"/>
                    </a:ext>
                  </a:extLst>
                </a:gridCol>
                <a:gridCol w="6668306">
                  <a:extLst>
                    <a:ext uri="{9D8B030D-6E8A-4147-A177-3AD203B41FA5}">
                      <a16:colId xmlns:a16="http://schemas.microsoft.com/office/drawing/2014/main" val="4278117828"/>
                    </a:ext>
                  </a:extLst>
                </a:gridCol>
                <a:gridCol w="3338638">
                  <a:extLst>
                    <a:ext uri="{9D8B030D-6E8A-4147-A177-3AD203B41FA5}">
                      <a16:colId xmlns:a16="http://schemas.microsoft.com/office/drawing/2014/main" val="1780151729"/>
                    </a:ext>
                  </a:extLst>
                </a:gridCol>
              </a:tblGrid>
              <a:tr h="607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Статья затрат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Сумма, тыс.руб.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115986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Здания и сооружения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012746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59198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Прочее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81675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Итого капитальных вложений: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781865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Финансирование оборотного капитала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72226"/>
                  </a:ext>
                </a:extLst>
              </a:tr>
              <a:tr h="302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341465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1042D8-B8FA-4D7B-A4D2-DE968140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CFEA1-ACBE-4556-83B1-1517559D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6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C92D602-2BE6-4390-B724-BECA4D83CDF5}"/>
              </a:ext>
            </a:extLst>
          </p:cNvPr>
          <p:cNvSpPr/>
          <p:nvPr/>
        </p:nvSpPr>
        <p:spPr>
          <a:xfrm>
            <a:off x="572218" y="3446865"/>
            <a:ext cx="10977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данного проекта используются финансовые ресурсы учредителей, а также банковский кредит.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Срок возврата кредита 5 лет с отсрочкой выплаты основного долга на инвестиционной стадии проекта.</a:t>
            </a:r>
            <a:endParaRPr lang="ru-RU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8AB8B16-1306-4F93-AFA3-741EB0005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5055"/>
              </p:ext>
            </p:extLst>
          </p:nvPr>
        </p:nvGraphicFramePr>
        <p:xfrm>
          <a:off x="655077" y="4141134"/>
          <a:ext cx="10907349" cy="14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8572">
                  <a:extLst>
                    <a:ext uri="{9D8B030D-6E8A-4147-A177-3AD203B41FA5}">
                      <a16:colId xmlns:a16="http://schemas.microsoft.com/office/drawing/2014/main" val="3152650897"/>
                    </a:ext>
                  </a:extLst>
                </a:gridCol>
                <a:gridCol w="2077236">
                  <a:extLst>
                    <a:ext uri="{9D8B030D-6E8A-4147-A177-3AD203B41FA5}">
                      <a16:colId xmlns:a16="http://schemas.microsoft.com/office/drawing/2014/main" val="3121954033"/>
                    </a:ext>
                  </a:extLst>
                </a:gridCol>
                <a:gridCol w="1831541">
                  <a:extLst>
                    <a:ext uri="{9D8B030D-6E8A-4147-A177-3AD203B41FA5}">
                      <a16:colId xmlns:a16="http://schemas.microsoft.com/office/drawing/2014/main" val="2230139698"/>
                    </a:ext>
                  </a:extLst>
                </a:gridCol>
              </a:tblGrid>
              <a:tr h="364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тыс. руб.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64559"/>
                  </a:ext>
                </a:extLst>
              </a:tr>
              <a:tr h="364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Финансируемые затраты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83176"/>
                  </a:ext>
                </a:extLst>
              </a:tr>
              <a:tr h="364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Собственные средства (средства инвестора / учредителей)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293058"/>
                  </a:ext>
                </a:extLst>
              </a:tr>
              <a:tr h="364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Кредит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56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97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9C018-6763-494B-8934-7107EB88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95" y="365126"/>
            <a:ext cx="11030550" cy="828408"/>
          </a:xfrm>
        </p:spPr>
        <p:txBody>
          <a:bodyPr>
            <a:normAutofit/>
          </a:bodyPr>
          <a:lstStyle/>
          <a:p>
            <a:r>
              <a:rPr lang="ru-RU" sz="4000" b="1" dirty="0"/>
              <a:t>Рынок сбыта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D19110-1AF6-4949-9B73-04E33F9FD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3533"/>
            <a:ext cx="10515600" cy="489294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/>
              <a:t>Основные потребительские группы сосредоточены в Австрии, Германии, Чехии, Швейцарии, где данная продукция уже хорошо известна, и рынок которой растет с темпами 10-12% в год.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/>
              <a:t>Целями проекта определены: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/>
              <a:t>1. Экспорт продукции на европейский рынок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/>
              <a:t>2. В перспективе продажа на рынке России (рынок только начинает формироваться)</a:t>
            </a:r>
            <a:endParaRPr lang="en-US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/>
              <a:t>Конечными потребителями продукции выступают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015238-7EC2-41B2-95DB-76946A382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8CC308-844F-4040-A014-E0067DB5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6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9C018-6763-494B-8934-7107EB88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95" y="365126"/>
            <a:ext cx="10789919" cy="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Основные потребители продукта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D19110-1AF6-4949-9B73-04E33F9FD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8" y="1010586"/>
            <a:ext cx="7859738" cy="20020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/>
              <a:t>Сегмент заказчиков 1. 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015238-7EC2-41B2-95DB-76946A382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8CC308-844F-4040-A014-E0067DB5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8</a:t>
            </a:fld>
            <a:endParaRPr lang="ru-RU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0394D67D-A231-496A-9980-09EDBC211A4E}"/>
              </a:ext>
            </a:extLst>
          </p:cNvPr>
          <p:cNvSpPr txBox="1">
            <a:spLocks/>
          </p:cNvSpPr>
          <p:nvPr/>
        </p:nvSpPr>
        <p:spPr>
          <a:xfrm>
            <a:off x="490888" y="2611479"/>
            <a:ext cx="7936740" cy="320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4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/>
              <a:t>Сегмент заказчиков 2.</a:t>
            </a:r>
            <a:endParaRPr lang="ru-RU" sz="2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/>
              <a:t>Непосредственный сбыт планируется осуществлять через сбытовых партнеров (дистрибуторов) на территории европейских государств (Австрия, Германия и др.)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FEEBF4BA-B4A8-41F0-9BA5-E577FBA1C3C0}"/>
              </a:ext>
            </a:extLst>
          </p:cNvPr>
          <p:cNvSpPr txBox="1">
            <a:spLocks/>
          </p:cNvSpPr>
          <p:nvPr/>
        </p:nvSpPr>
        <p:spPr>
          <a:xfrm>
            <a:off x="10081846" y="1268376"/>
            <a:ext cx="1133118" cy="439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b="1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05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20F19-691B-43C1-82BB-4532FC1A5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02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Поставщики сырья и оборудования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E0CE24-C289-48FA-9CC1-92D87D3F8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ООО «________________»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D371DC-915D-47F5-A0C7-CDDE096E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C21A-D62C-457E-9F2F-C0AE05F12ED6}" type="slidenum">
              <a:rPr lang="ru-RU" smtClean="0"/>
              <a:t>9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E7EEDD-6712-4450-ACAC-05BB8BCBA52E}"/>
              </a:ext>
            </a:extLst>
          </p:cNvPr>
          <p:cNvSpPr/>
          <p:nvPr/>
        </p:nvSpPr>
        <p:spPr>
          <a:xfrm>
            <a:off x="664544" y="964150"/>
            <a:ext cx="110205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Действующим партнером проекта является _______________</a:t>
            </a:r>
          </a:p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Используемое сырье свободно имеется в наличии на рынке и не является дефицитным. Доставка будет осуществляется _________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8A76BB6-A155-4862-827F-EAEA34A1E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71205"/>
              </p:ext>
            </p:extLst>
          </p:nvPr>
        </p:nvGraphicFramePr>
        <p:xfrm>
          <a:off x="727910" y="3095626"/>
          <a:ext cx="10957158" cy="2316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090">
                  <a:extLst>
                    <a:ext uri="{9D8B030D-6E8A-4147-A177-3AD203B41FA5}">
                      <a16:colId xmlns:a16="http://schemas.microsoft.com/office/drawing/2014/main" val="1814367968"/>
                    </a:ext>
                  </a:extLst>
                </a:gridCol>
                <a:gridCol w="4388318">
                  <a:extLst>
                    <a:ext uri="{9D8B030D-6E8A-4147-A177-3AD203B41FA5}">
                      <a16:colId xmlns:a16="http://schemas.microsoft.com/office/drawing/2014/main" val="1932423479"/>
                    </a:ext>
                  </a:extLst>
                </a:gridCol>
                <a:gridCol w="4629750">
                  <a:extLst>
                    <a:ext uri="{9D8B030D-6E8A-4147-A177-3AD203B41FA5}">
                      <a16:colId xmlns:a16="http://schemas.microsoft.com/office/drawing/2014/main" val="2026483112"/>
                    </a:ext>
                  </a:extLst>
                </a:gridCol>
              </a:tblGrid>
              <a:tr h="2934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Сырье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Способ поставки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Источник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451369"/>
                  </a:ext>
                </a:extLst>
              </a:tr>
              <a:tr h="660492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32904"/>
                  </a:ext>
                </a:extLst>
              </a:tr>
              <a:tr h="660492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39487"/>
                  </a:ext>
                </a:extLst>
              </a:tr>
              <a:tr h="660492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404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480</Words>
  <Application>Microsoft Office PowerPoint</Application>
  <PresentationFormat>Широкоэкранный</PresentationFormat>
  <Paragraphs>143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Проект производства ___________ на территории ОЭЗ ППТ «Моглино»</vt:lpstr>
      <vt:lpstr>Проект производства _____________</vt:lpstr>
      <vt:lpstr> Этапы и сроки реализации проекта</vt:lpstr>
      <vt:lpstr>Производимая продукция</vt:lpstr>
      <vt:lpstr>Плановые объемы производства продукции ООО «__________»</vt:lpstr>
      <vt:lpstr>Осуществляемые инвестиции</vt:lpstr>
      <vt:lpstr>Рынок сбыта продукции</vt:lpstr>
      <vt:lpstr>Основные потребители продукта</vt:lpstr>
      <vt:lpstr>Поставщики сырья и оборудования</vt:lpstr>
      <vt:lpstr>Производственные мощности и рабочие места</vt:lpstr>
      <vt:lpstr>Срок окупаемости проекта</vt:lpstr>
      <vt:lpstr>Спасибо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производства строительных панелей  из массивной древесины на территории ОЭЗ ППТ «Моглино»</dc:title>
  <dc:creator>Олег Бедских</dc:creator>
  <cp:lastModifiedBy>Sergei Dutov</cp:lastModifiedBy>
  <cp:revision>20</cp:revision>
  <dcterms:created xsi:type="dcterms:W3CDTF">2018-07-26T11:24:58Z</dcterms:created>
  <dcterms:modified xsi:type="dcterms:W3CDTF">2025-07-15T06:00:02Z</dcterms:modified>
</cp:coreProperties>
</file>